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  <p:sldId id="259" r:id="rId5"/>
    <p:sldId id="260" r:id="rId6"/>
    <p:sldId id="262" r:id="rId7"/>
    <p:sldId id="264" r:id="rId8"/>
    <p:sldId id="266" r:id="rId9"/>
    <p:sldId id="268" r:id="rId10"/>
    <p:sldId id="270" r:id="rId11"/>
    <p:sldId id="271" r:id="rId12"/>
    <p:sldId id="27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6446-8AD5-46BC-91E0-F19218F9F1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3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D2F40-53CD-46EF-A473-6C5032F7C34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890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4B00B-7D3F-40DC-9982-EE741CB6D8F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863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6446-8AD5-46BC-91E0-F19218F9F1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5312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3E8F3-B51C-4BB8-B3C5-D57F8A29BFF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3198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FEE79-56D6-40C2-8F14-DF9C5ED956A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3141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E8DD7-9713-4E6E-B16D-5B00F4D1A54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3763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4D95B-7AEC-4B74-A96B-D44304EA9FA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398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58BCF-8479-4A42-93A1-7E6C7255E2D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3091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9138C-1840-469B-A0D0-55949DE7078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2582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1EFF1D-42FA-4C12-8F83-473177B031B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161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3E8F3-B51C-4BB8-B3C5-D57F8A29BFF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8431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11543-CF6A-486A-8611-1090FA1A2E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7976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D2F40-53CD-46EF-A473-6C5032F7C34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3488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4B00B-7D3F-40DC-9982-EE741CB6D8F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550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FEE79-56D6-40C2-8F14-DF9C5ED956A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837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E8DD7-9713-4E6E-B16D-5B00F4D1A54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62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4D95B-7AEC-4B74-A96B-D44304EA9FA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871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58BCF-8479-4A42-93A1-7E6C7255E2D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808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9138C-1840-469B-A0D0-55949DE7078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629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1EFF1D-42FA-4C12-8F83-473177B031B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802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11543-CF6A-486A-8611-1090FA1A2E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596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6B11C30-949C-4435-9972-13028D22D89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144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6B11C30-949C-4435-9972-13028D22D89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047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/>
          <a:lstStyle/>
          <a:p>
            <a:r>
              <a:rPr lang="en-US" altLang="en-US" sz="4000" dirty="0" err="1">
                <a:solidFill>
                  <a:srgbClr val="008000"/>
                </a:solidFill>
              </a:rPr>
              <a:t>Repaso</a:t>
            </a:r>
            <a:r>
              <a:rPr lang="en-US" altLang="en-US" sz="4000" dirty="0">
                <a:solidFill>
                  <a:srgbClr val="008000"/>
                </a:solidFill>
              </a:rPr>
              <a:t> de </a:t>
            </a:r>
            <a:r>
              <a:rPr lang="en-US" altLang="en-US" sz="4000" dirty="0" err="1">
                <a:solidFill>
                  <a:srgbClr val="008000"/>
                </a:solidFill>
              </a:rPr>
              <a:t>las</a:t>
            </a:r>
            <a:r>
              <a:rPr lang="en-US" altLang="en-US" sz="4000" dirty="0">
                <a:solidFill>
                  <a:srgbClr val="008000"/>
                </a:solidFill>
              </a:rPr>
              <a:t> CONTRACCIONES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What does “A” mean?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What does “De” mean?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What are the </a:t>
            </a:r>
            <a:r>
              <a:rPr lang="en-US" altLang="en-US" dirty="0" err="1"/>
              <a:t>definate</a:t>
            </a:r>
            <a:r>
              <a:rPr lang="en-US" altLang="en-US" dirty="0"/>
              <a:t> articles in Spanish?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	</a:t>
            </a:r>
            <a:endParaRPr lang="en-US" altLang="en-US" dirty="0" smtClean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 smtClean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What </a:t>
            </a:r>
            <a:r>
              <a:rPr lang="en-US" altLang="en-US" dirty="0"/>
              <a:t>do they mean in English?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200" y="76200"/>
            <a:ext cx="91646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err="1">
                <a:solidFill>
                  <a:srgbClr val="FF0000"/>
                </a:solidFill>
              </a:rPr>
              <a:t>Actividad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Inicial</a:t>
            </a:r>
            <a:r>
              <a:rPr lang="en-US" sz="3200" b="1" dirty="0">
                <a:solidFill>
                  <a:srgbClr val="FF0000"/>
                </a:solidFill>
              </a:rPr>
              <a:t>					06/04/14</a:t>
            </a:r>
          </a:p>
        </p:txBody>
      </p:sp>
    </p:spTree>
    <p:extLst>
      <p:ext uri="{BB962C8B-B14F-4D97-AF65-F5344CB8AC3E}">
        <p14:creationId xmlns:p14="http://schemas.microsoft.com/office/powerpoint/2010/main" val="507154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al</a:t>
            </a:r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auto">
          <a:xfrm>
            <a:off x="2819400" y="1524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a la</a:t>
            </a:r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1066800" y="35814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del</a:t>
            </a:r>
          </a:p>
        </p:txBody>
      </p:sp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2743200" y="35814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de la </a:t>
            </a:r>
          </a:p>
        </p:txBody>
      </p:sp>
      <p:sp>
        <p:nvSpPr>
          <p:cNvPr id="19465" name="Rectangle 9"/>
          <p:cNvSpPr>
            <a:spLocks noGrp="1" noChangeArrowheads="1"/>
          </p:cNvSpPr>
          <p:nvPr>
            <p:ph type="title"/>
          </p:nvPr>
        </p:nvSpPr>
        <p:spPr>
          <a:xfrm>
            <a:off x="76200" y="234950"/>
            <a:ext cx="9067800" cy="1136650"/>
          </a:xfrm>
          <a:noFill/>
          <a:ln/>
        </p:spPr>
        <p:txBody>
          <a:bodyPr/>
          <a:lstStyle/>
          <a:p>
            <a:pPr algn="l"/>
            <a:r>
              <a:rPr lang="es-ES_tradnl" altLang="en-US" sz="4000"/>
              <a:t>Yo busco _______ Profesora Gómez.</a:t>
            </a:r>
          </a:p>
        </p:txBody>
      </p:sp>
    </p:spTree>
    <p:extLst>
      <p:ext uri="{BB962C8B-B14F-4D97-AF65-F5344CB8AC3E}">
        <p14:creationId xmlns:p14="http://schemas.microsoft.com/office/powerpoint/2010/main" val="2590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71 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the handout distributed in class.</a:t>
            </a:r>
          </a:p>
          <a:p>
            <a:r>
              <a:rPr lang="en-US" dirty="0" smtClean="0"/>
              <a:t>QUIZ 5: CAPITULO 3 TOMORROW!!!</a:t>
            </a:r>
          </a:p>
          <a:p>
            <a:pPr lvl="1"/>
            <a:r>
              <a:rPr lang="en-US" dirty="0" smtClean="0"/>
              <a:t>Study:</a:t>
            </a:r>
          </a:p>
          <a:p>
            <a:pPr lvl="2"/>
            <a:r>
              <a:rPr lang="en-US" dirty="0" smtClean="0"/>
              <a:t>“a” + </a:t>
            </a:r>
            <a:r>
              <a:rPr lang="en-US" i="1" dirty="0" err="1" smtClean="0"/>
              <a:t>definate</a:t>
            </a:r>
            <a:r>
              <a:rPr lang="en-US" i="1" dirty="0" smtClean="0"/>
              <a:t> articles (</a:t>
            </a:r>
            <a:r>
              <a:rPr lang="en-US" i="1" dirty="0" err="1" smtClean="0"/>
              <a:t>el,la,los,las</a:t>
            </a:r>
            <a:r>
              <a:rPr lang="en-US" i="1" dirty="0" smtClean="0"/>
              <a:t>)</a:t>
            </a:r>
            <a:endParaRPr lang="en-US" dirty="0" smtClean="0"/>
          </a:p>
          <a:p>
            <a:pPr lvl="2"/>
            <a:r>
              <a:rPr lang="en-US" dirty="0" smtClean="0"/>
              <a:t>“de” + </a:t>
            </a:r>
            <a:r>
              <a:rPr lang="en-US" i="1" dirty="0" smtClean="0"/>
              <a:t>definite articles (</a:t>
            </a:r>
            <a:r>
              <a:rPr lang="en-US" i="1" dirty="0" err="1" smtClean="0"/>
              <a:t>el,la,los,las</a:t>
            </a:r>
            <a:r>
              <a:rPr lang="en-US" i="1" dirty="0" smtClean="0"/>
              <a:t>)</a:t>
            </a:r>
          </a:p>
          <a:p>
            <a:pPr lvl="2"/>
            <a:r>
              <a:rPr lang="en-US" dirty="0" smtClean="0"/>
              <a:t>PERSONAL “a”- </a:t>
            </a:r>
            <a:r>
              <a:rPr lang="en-US" i="1" dirty="0" smtClean="0"/>
              <a:t>when the action of a verb occurs to a PERSON you USE  a PERSONAL “a”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48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"/>
            <a:ext cx="8229600" cy="6553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When </a:t>
            </a:r>
            <a:r>
              <a:rPr lang="en-US" altLang="en-US" b="1">
                <a:solidFill>
                  <a:srgbClr val="FF0000"/>
                </a:solidFill>
              </a:rPr>
              <a:t>a</a:t>
            </a:r>
            <a:r>
              <a:rPr lang="en-US" altLang="en-US"/>
              <a:t> or </a:t>
            </a:r>
            <a:r>
              <a:rPr lang="en-US" altLang="en-US" b="1">
                <a:solidFill>
                  <a:srgbClr val="FF0000"/>
                </a:solidFill>
              </a:rPr>
              <a:t>de</a:t>
            </a:r>
            <a:r>
              <a:rPr lang="en-US" altLang="en-US"/>
              <a:t> precedes the definite article </a:t>
            </a:r>
            <a:r>
              <a:rPr lang="en-US" altLang="en-US" b="1">
                <a:solidFill>
                  <a:srgbClr val="008000"/>
                </a:solidFill>
              </a:rPr>
              <a:t>el</a:t>
            </a:r>
            <a:r>
              <a:rPr lang="en-US" altLang="en-US"/>
              <a:t>, the two words combine to form a contraction. That is, two words become one.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 +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=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>
                <a:solidFill>
                  <a:srgbClr val="008000"/>
                </a:solidFill>
              </a:rPr>
              <a:t>l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/>
              <a:t> +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= </a:t>
            </a: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>
                <a:solidFill>
                  <a:srgbClr val="008000"/>
                </a:solidFill>
              </a:rPr>
              <a:t>l</a:t>
            </a:r>
          </a:p>
          <a:p>
            <a:pPr>
              <a:lnSpc>
                <a:spcPct val="90000"/>
              </a:lnSpc>
            </a:pPr>
            <a:r>
              <a:rPr lang="en-US" altLang="en-US"/>
              <a:t>Personal</a:t>
            </a:r>
            <a:r>
              <a:rPr lang="en-US" altLang="en-US">
                <a:solidFill>
                  <a:srgbClr val="008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:  You use a “personal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” when whatever action is ocurring is directed to a person.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i="1">
                <a:latin typeface="Times New Roman" pitchFamily="18" charset="0"/>
              </a:rPr>
              <a:t>For Example:</a:t>
            </a:r>
            <a:r>
              <a:rPr lang="en-US" altLang="en-US" i="1"/>
              <a:t> </a:t>
            </a:r>
          </a:p>
          <a:p>
            <a:pPr lvl="2" algn="ctr">
              <a:lnSpc>
                <a:spcPct val="90000"/>
              </a:lnSpc>
            </a:pPr>
            <a:r>
              <a:rPr lang="en-US" altLang="en-US" sz="2800"/>
              <a:t>Luisa </a:t>
            </a:r>
            <a:r>
              <a:rPr lang="en-US" altLang="en-US" sz="2800">
                <a:solidFill>
                  <a:srgbClr val="0000FF"/>
                </a:solidFill>
              </a:rPr>
              <a:t>mira</a:t>
            </a:r>
            <a:r>
              <a:rPr lang="en-US" altLang="en-US" sz="2800"/>
              <a:t>    </a:t>
            </a:r>
            <a:r>
              <a:rPr lang="en-US" altLang="en-US" sz="2800">
                <a:solidFill>
                  <a:srgbClr val="CC0099"/>
                </a:solidFill>
              </a:rPr>
              <a:t>la profesora</a:t>
            </a:r>
            <a:r>
              <a:rPr lang="en-US" altLang="en-US" sz="2800"/>
              <a:t>.</a:t>
            </a:r>
          </a:p>
          <a:p>
            <a:pPr lvl="2" algn="ctr">
              <a:lnSpc>
                <a:spcPct val="90000"/>
              </a:lnSpc>
            </a:pPr>
            <a:endParaRPr lang="en-US" altLang="en-US" sz="2800"/>
          </a:p>
          <a:p>
            <a:pPr lvl="2" algn="ctr">
              <a:lnSpc>
                <a:spcPct val="90000"/>
              </a:lnSpc>
            </a:pPr>
            <a:r>
              <a:rPr lang="en-US" altLang="en-US" sz="2800"/>
              <a:t>Luisa </a:t>
            </a:r>
            <a:r>
              <a:rPr lang="en-US" altLang="en-US" sz="2800">
                <a:solidFill>
                  <a:srgbClr val="0000FF"/>
                </a:solidFill>
              </a:rPr>
              <a:t>mira</a:t>
            </a:r>
            <a:r>
              <a:rPr lang="en-US" altLang="en-US" sz="2800"/>
              <a:t> </a:t>
            </a:r>
            <a:r>
              <a:rPr lang="en-US" altLang="en-US" sz="2800">
                <a:solidFill>
                  <a:srgbClr val="CC0099"/>
                </a:solidFill>
              </a:rPr>
              <a:t>la fotografia</a:t>
            </a:r>
            <a:r>
              <a:rPr lang="en-US" altLang="en-US" sz="2800"/>
              <a:t>.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V="1">
            <a:off x="4191000" y="4724400"/>
            <a:ext cx="0" cy="304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733800" y="4343400"/>
            <a:ext cx="846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>
                <a:solidFill>
                  <a:srgbClr val="0000FF"/>
                </a:solidFill>
                <a:latin typeface="Times New Roman" pitchFamily="18" charset="0"/>
              </a:rPr>
              <a:t>action</a:t>
            </a:r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V="1">
            <a:off x="5867400" y="4800600"/>
            <a:ext cx="0" cy="304800"/>
          </a:xfrm>
          <a:prstGeom prst="line">
            <a:avLst/>
          </a:prstGeom>
          <a:noFill/>
          <a:ln w="28575">
            <a:solidFill>
              <a:srgbClr val="CC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410200" y="4403725"/>
            <a:ext cx="10747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>
                <a:solidFill>
                  <a:srgbClr val="CC0099"/>
                </a:solidFill>
                <a:latin typeface="Times New Roman" pitchFamily="18" charset="0"/>
              </a:rPr>
              <a:t>person?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4343400" y="48768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 flipV="1">
            <a:off x="4724400" y="4876800"/>
            <a:ext cx="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4572000" y="5105400"/>
            <a:ext cx="304800" cy="304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3810000" y="5486400"/>
            <a:ext cx="846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>
                <a:solidFill>
                  <a:srgbClr val="0000FF"/>
                </a:solidFill>
                <a:latin typeface="Times New Roman" pitchFamily="18" charset="0"/>
              </a:rPr>
              <a:t>action</a:t>
            </a: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V="1">
            <a:off x="4267200" y="5791200"/>
            <a:ext cx="0" cy="304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V="1">
            <a:off x="5791200" y="5791200"/>
            <a:ext cx="0" cy="304800"/>
          </a:xfrm>
          <a:prstGeom prst="line">
            <a:avLst/>
          </a:prstGeom>
          <a:noFill/>
          <a:ln w="28575">
            <a:solidFill>
              <a:srgbClr val="CC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5402263" y="5470525"/>
            <a:ext cx="10747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>
                <a:solidFill>
                  <a:srgbClr val="CC0099"/>
                </a:solidFill>
                <a:latin typeface="Times New Roman" pitchFamily="18" charset="0"/>
              </a:rPr>
              <a:t>Person?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4570413" y="4967288"/>
            <a:ext cx="382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4495800" y="44958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</a:rPr>
              <a:t>yes</a:t>
            </a:r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>
            <a:off x="4495800" y="59436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4648200" y="5622925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</a:rPr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8380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81000"/>
            <a:ext cx="8686800" cy="6477000"/>
          </a:xfrm>
        </p:spPr>
        <p:txBody>
          <a:bodyPr/>
          <a:lstStyle/>
          <a:p>
            <a:r>
              <a:rPr lang="en-US" altLang="en-US"/>
              <a:t>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 +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 is ALWAYS contracted. </a:t>
            </a:r>
          </a:p>
          <a:p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¿Llevas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 hermano de Raúl? 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¿Llevas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>
                <a:solidFill>
                  <a:srgbClr val="008000"/>
                </a:solidFill>
              </a:rPr>
              <a:t>l </a:t>
            </a:r>
            <a:r>
              <a:rPr lang="en-US" altLang="en-US"/>
              <a:t>hermano de Raúl? </a:t>
            </a:r>
          </a:p>
          <a:p>
            <a:endParaRPr lang="en-US" altLang="en-US"/>
          </a:p>
          <a:p>
            <a:r>
              <a:rPr lang="en-US" altLang="en-US"/>
              <a:t>  </a:t>
            </a:r>
            <a:r>
              <a:rPr lang="en-US" altLang="en-US">
                <a:solidFill>
                  <a:srgbClr val="FF0000"/>
                </a:solidFill>
              </a:rPr>
              <a:t>De  </a:t>
            </a:r>
            <a:r>
              <a:rPr lang="en-US" altLang="en-US"/>
              <a:t>+ </a:t>
            </a:r>
            <a:r>
              <a:rPr lang="en-US" altLang="en-US">
                <a:solidFill>
                  <a:srgbClr val="008000"/>
                </a:solidFill>
              </a:rPr>
              <a:t>el </a:t>
            </a:r>
            <a:r>
              <a:rPr lang="en-US" altLang="en-US"/>
              <a:t>is ALWAYS contracted.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¿El libro es </a:t>
            </a: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/>
              <a:t>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 profesor? 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¿El libro es </a:t>
            </a: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>
                <a:solidFill>
                  <a:srgbClr val="008000"/>
                </a:solidFill>
              </a:rPr>
              <a:t>l</a:t>
            </a:r>
            <a:r>
              <a:rPr lang="en-US" altLang="en-US"/>
              <a:t> profesor? 		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 rot="-1260671">
            <a:off x="2613025" y="1524000"/>
            <a:ext cx="2949575" cy="60801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FF"/>
                </a:solidFill>
              </a:rPr>
              <a:t>INCORRECTO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588125" y="2819400"/>
            <a:ext cx="2555875" cy="60801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CC0099"/>
                </a:solidFill>
              </a:rPr>
              <a:t>CORRECTO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 rot="-1260671">
            <a:off x="2438400" y="5106988"/>
            <a:ext cx="2949575" cy="608012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FF"/>
                </a:solidFill>
              </a:rPr>
              <a:t>INCORRECTO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943600" y="6173788"/>
            <a:ext cx="2555875" cy="608012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CC0099"/>
                </a:solidFill>
              </a:rPr>
              <a:t>CORRECTO</a:t>
            </a:r>
          </a:p>
        </p:txBody>
      </p:sp>
    </p:spTree>
    <p:extLst>
      <p:ext uri="{BB962C8B-B14F-4D97-AF65-F5344CB8AC3E}">
        <p14:creationId xmlns:p14="http://schemas.microsoft.com/office/powerpoint/2010/main" val="758270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61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34950"/>
            <a:ext cx="8077200" cy="1136650"/>
          </a:xfrm>
        </p:spPr>
        <p:txBody>
          <a:bodyPr/>
          <a:lstStyle/>
          <a:p>
            <a:r>
              <a:rPr lang="en-US" altLang="en-US" sz="4000"/>
              <a:t>Yo voy _______ cafetería ahora.</a:t>
            </a:r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al</a:t>
            </a:r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a la</a:t>
            </a:r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del</a:t>
            </a: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de la 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396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To/ toward the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3810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Of/ about the</a:t>
            </a:r>
          </a:p>
        </p:txBody>
      </p:sp>
    </p:spTree>
    <p:extLst>
      <p:ext uri="{BB962C8B-B14F-4D97-AF65-F5344CB8AC3E}">
        <p14:creationId xmlns:p14="http://schemas.microsoft.com/office/powerpoint/2010/main" val="136716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34950"/>
            <a:ext cx="8077200" cy="1136650"/>
          </a:xfrm>
        </p:spPr>
        <p:txBody>
          <a:bodyPr/>
          <a:lstStyle/>
          <a:p>
            <a:r>
              <a:rPr lang="en-US" altLang="en-US" sz="4000"/>
              <a:t>Yo voy _______ gimnasio.</a:t>
            </a:r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al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a la</a:t>
            </a:r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del</a:t>
            </a:r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de la 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4114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to /toward the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4038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of / about the</a:t>
            </a:r>
          </a:p>
        </p:txBody>
      </p:sp>
    </p:spTree>
    <p:extLst>
      <p:ext uri="{BB962C8B-B14F-4D97-AF65-F5344CB8AC3E}">
        <p14:creationId xmlns:p14="http://schemas.microsoft.com/office/powerpoint/2010/main" val="66127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34950"/>
            <a:ext cx="8305800" cy="1136650"/>
          </a:xfrm>
        </p:spPr>
        <p:txBody>
          <a:bodyPr/>
          <a:lstStyle/>
          <a:p>
            <a:r>
              <a:rPr lang="en-US" altLang="en-US" sz="4000"/>
              <a:t>Es la pluma _______ profesor.</a:t>
            </a:r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al</a:t>
            </a:r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a la</a:t>
            </a:r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del</a:t>
            </a:r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de la 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3886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to / toward the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3581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of / about the</a:t>
            </a:r>
          </a:p>
        </p:txBody>
      </p:sp>
    </p:spTree>
    <p:extLst>
      <p:ext uri="{BB962C8B-B14F-4D97-AF65-F5344CB8AC3E}">
        <p14:creationId xmlns:p14="http://schemas.microsoft.com/office/powerpoint/2010/main" val="334686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34950"/>
            <a:ext cx="8305800" cy="1136650"/>
          </a:xfrm>
        </p:spPr>
        <p:txBody>
          <a:bodyPr/>
          <a:lstStyle/>
          <a:p>
            <a:r>
              <a:rPr lang="en-US" altLang="en-US" sz="4000"/>
              <a:t>Es el carro _______ director.</a:t>
            </a: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al</a:t>
            </a: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a la</a:t>
            </a: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del</a:t>
            </a:r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de la 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to the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of the</a:t>
            </a:r>
          </a:p>
        </p:txBody>
      </p:sp>
    </p:spTree>
    <p:extLst>
      <p:ext uri="{BB962C8B-B14F-4D97-AF65-F5344CB8AC3E}">
        <p14:creationId xmlns:p14="http://schemas.microsoft.com/office/powerpoint/2010/main" val="304510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34950"/>
            <a:ext cx="8610600" cy="1136650"/>
          </a:xfrm>
        </p:spPr>
        <p:txBody>
          <a:bodyPr/>
          <a:lstStyle/>
          <a:p>
            <a:r>
              <a:rPr lang="es-ES_tradnl" altLang="en-US" sz="4000"/>
              <a:t>El pantalón _______ alumno es azul.</a:t>
            </a: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al</a:t>
            </a: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a la</a:t>
            </a:r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del</a:t>
            </a: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de la 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4495800" y="2362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to the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4572000" y="3505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of the</a:t>
            </a:r>
          </a:p>
        </p:txBody>
      </p:sp>
    </p:spTree>
    <p:extLst>
      <p:ext uri="{BB962C8B-B14F-4D97-AF65-F5344CB8AC3E}">
        <p14:creationId xmlns:p14="http://schemas.microsoft.com/office/powerpoint/2010/main" val="113879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34950"/>
            <a:ext cx="9067800" cy="1136650"/>
          </a:xfrm>
        </p:spPr>
        <p:txBody>
          <a:bodyPr/>
          <a:lstStyle/>
          <a:p>
            <a:r>
              <a:rPr lang="es-ES_tradnl" altLang="en-US" sz="4000"/>
              <a:t>Yo busco _______ Profesora Gómez.</a:t>
            </a:r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al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a la</a:t>
            </a:r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del</a:t>
            </a:r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srgbClr val="000000"/>
                </a:solidFill>
                <a:latin typeface="Times New Roman" pitchFamily="18" charset="0"/>
              </a:rPr>
              <a:t>de la </a:t>
            </a:r>
          </a:p>
        </p:txBody>
      </p:sp>
    </p:spTree>
    <p:extLst>
      <p:ext uri="{BB962C8B-B14F-4D97-AF65-F5344CB8AC3E}">
        <p14:creationId xmlns:p14="http://schemas.microsoft.com/office/powerpoint/2010/main" val="394186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295</Words>
  <Application>Microsoft Office PowerPoint</Application>
  <PresentationFormat>On-screen Show (4:3)</PresentationFormat>
  <Paragraphs>92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Default Design</vt:lpstr>
      <vt:lpstr>1_Default Design</vt:lpstr>
      <vt:lpstr>Repaso de las CONTRACCIONES</vt:lpstr>
      <vt:lpstr>PowerPoint Presentation</vt:lpstr>
      <vt:lpstr>PowerPoint Presentation</vt:lpstr>
      <vt:lpstr>Yo voy _______ cafetería ahora.</vt:lpstr>
      <vt:lpstr>Yo voy _______ gimnasio.</vt:lpstr>
      <vt:lpstr>Es la pluma _______ profesor.</vt:lpstr>
      <vt:lpstr>Es el carro _______ director.</vt:lpstr>
      <vt:lpstr>El pantalón _______ alumno es azul.</vt:lpstr>
      <vt:lpstr>Yo busco _______ Profesora Gómez.</vt:lpstr>
      <vt:lpstr>Yo busco _______ Profesora Gómez.</vt:lpstr>
      <vt:lpstr>Tarea # 71 b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Repaso de las CONTRACCIONES</dc:title>
  <dc:creator>Helen Zumaeta</dc:creator>
  <cp:lastModifiedBy>Helen Zumaeta</cp:lastModifiedBy>
  <cp:revision>3</cp:revision>
  <dcterms:created xsi:type="dcterms:W3CDTF">2014-06-02T16:54:17Z</dcterms:created>
  <dcterms:modified xsi:type="dcterms:W3CDTF">2014-06-04T22:41:31Z</dcterms:modified>
</cp:coreProperties>
</file>